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" name="Google Shape;93;p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" name="Google Shape;102;p3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5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8" name="Google Shape;148;p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8" name="Google Shape;158;p7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9" name="Google Shape;179;p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88" name="Google Shape;188;p10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2" name="Google Shape;202;p1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jpg"/><Relationship Id="rId4" Type="http://schemas.openxmlformats.org/officeDocument/2006/relationships/image" Target="../media/image19.png"/><Relationship Id="rId5" Type="http://schemas.openxmlformats.org/officeDocument/2006/relationships/image" Target="../media/image8.png"/><Relationship Id="rId6" Type="http://schemas.openxmlformats.org/officeDocument/2006/relationships/image" Target="../media/image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5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Relationship Id="rId4" Type="http://schemas.openxmlformats.org/officeDocument/2006/relationships/image" Target="../media/image14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Relationship Id="rId4" Type="http://schemas.openxmlformats.org/officeDocument/2006/relationships/image" Target="../media/image2.png"/><Relationship Id="rId5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5.png"/><Relationship Id="rId4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0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1.png"/><Relationship Id="rId4" Type="http://schemas.openxmlformats.org/officeDocument/2006/relationships/image" Target="../media/image13.png"/><Relationship Id="rId5" Type="http://schemas.openxmlformats.org/officeDocument/2006/relationships/image" Target="../media/image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8.png"/><Relationship Id="rId4" Type="http://schemas.openxmlformats.org/officeDocument/2006/relationships/image" Target="../media/image1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0" y="0"/>
            <a:ext cx="18288000" cy="4954384"/>
          </a:xfrm>
          <a:custGeom>
            <a:rect b="b" l="l" r="r" t="t"/>
            <a:pathLst>
              <a:path extrusionOk="0" h="767564" w="2833290">
                <a:moveTo>
                  <a:pt x="0" y="0"/>
                </a:moveTo>
                <a:lnTo>
                  <a:pt x="2833290" y="0"/>
                </a:lnTo>
                <a:lnTo>
                  <a:pt x="2833290" y="767564"/>
                </a:lnTo>
                <a:lnTo>
                  <a:pt x="0" y="767564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-72500" l="0" r="0" t="-72500"/>
            </a:stretch>
          </a:blipFill>
          <a:ln>
            <a:noFill/>
          </a:ln>
        </p:spPr>
      </p:sp>
      <p:sp>
        <p:nvSpPr>
          <p:cNvPr id="85" name="Google Shape;85;p13"/>
          <p:cNvSpPr/>
          <p:nvPr/>
        </p:nvSpPr>
        <p:spPr>
          <a:xfrm>
            <a:off x="12993605" y="6172665"/>
            <a:ext cx="7058361" cy="7058361"/>
          </a:xfrm>
          <a:custGeom>
            <a:rect b="b" l="l" r="r" t="t"/>
            <a:pathLst>
              <a:path extrusionOk="0" h="7058361" w="7058361">
                <a:moveTo>
                  <a:pt x="0" y="0"/>
                </a:moveTo>
                <a:lnTo>
                  <a:pt x="7058361" y="0"/>
                </a:lnTo>
                <a:lnTo>
                  <a:pt x="7058361" y="7058361"/>
                </a:lnTo>
                <a:lnTo>
                  <a:pt x="0" y="705836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6" name="Google Shape;86;p13"/>
          <p:cNvSpPr/>
          <p:nvPr/>
        </p:nvSpPr>
        <p:spPr>
          <a:xfrm>
            <a:off x="13558882" y="3853083"/>
            <a:ext cx="3480845" cy="3480845"/>
          </a:xfrm>
          <a:custGeom>
            <a:rect b="b" l="l" r="r" t="t"/>
            <a:pathLst>
              <a:path extrusionOk="0" h="3480845" w="3480845">
                <a:moveTo>
                  <a:pt x="0" y="0"/>
                </a:moveTo>
                <a:lnTo>
                  <a:pt x="3480845" y="0"/>
                </a:lnTo>
                <a:lnTo>
                  <a:pt x="3480845" y="3480845"/>
                </a:lnTo>
                <a:lnTo>
                  <a:pt x="0" y="3480845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87" name="Google Shape;87;p13"/>
          <p:cNvSpPr/>
          <p:nvPr/>
        </p:nvSpPr>
        <p:spPr>
          <a:xfrm>
            <a:off x="10961984" y="6654577"/>
            <a:ext cx="2319582" cy="2319582"/>
          </a:xfrm>
          <a:custGeom>
            <a:rect b="b" l="l" r="r" t="t"/>
            <a:pathLst>
              <a:path extrusionOk="0" h="2319582" w="2319582">
                <a:moveTo>
                  <a:pt x="0" y="0"/>
                </a:moveTo>
                <a:lnTo>
                  <a:pt x="2319582" y="0"/>
                </a:lnTo>
                <a:lnTo>
                  <a:pt x="2319582" y="2319582"/>
                </a:lnTo>
                <a:lnTo>
                  <a:pt x="0" y="23195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88" name="Google Shape;88;p13"/>
          <p:cNvGrpSpPr/>
          <p:nvPr/>
        </p:nvGrpSpPr>
        <p:grpSpPr>
          <a:xfrm>
            <a:off x="1028700" y="6348425"/>
            <a:ext cx="8707096" cy="2909875"/>
            <a:chOff x="0" y="38100"/>
            <a:chExt cx="11609462" cy="3879834"/>
          </a:xfrm>
        </p:grpSpPr>
        <p:sp>
          <p:nvSpPr>
            <p:cNvPr id="89" name="Google Shape;89;p13"/>
            <p:cNvSpPr txBox="1"/>
            <p:nvPr/>
          </p:nvSpPr>
          <p:spPr>
            <a:xfrm>
              <a:off x="0" y="38100"/>
              <a:ext cx="11609462" cy="145471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15107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7367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Sales Proposal</a:t>
              </a:r>
              <a:endParaRPr/>
            </a:p>
          </p:txBody>
        </p:sp>
        <p:sp>
          <p:nvSpPr>
            <p:cNvPr id="90" name="Google Shape;90;p13"/>
            <p:cNvSpPr txBox="1"/>
            <p:nvPr/>
          </p:nvSpPr>
          <p:spPr>
            <a:xfrm>
              <a:off x="0" y="2733659"/>
              <a:ext cx="11609462" cy="118427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2000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999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A comprehensive approach to driving your success</a:t>
              </a:r>
              <a:endParaRPr/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4"/>
          <p:cNvSpPr/>
          <p:nvPr/>
        </p:nvSpPr>
        <p:spPr>
          <a:xfrm>
            <a:off x="0" y="0"/>
            <a:ext cx="3594831" cy="3594831"/>
          </a:xfrm>
          <a:custGeom>
            <a:rect b="b" l="l" r="r" t="t"/>
            <a:pathLst>
              <a:path extrusionOk="0" h="3594831" w="3594831">
                <a:moveTo>
                  <a:pt x="0" y="0"/>
                </a:moveTo>
                <a:lnTo>
                  <a:pt x="3594831" y="0"/>
                </a:lnTo>
                <a:lnTo>
                  <a:pt x="3594831" y="3594831"/>
                </a:lnTo>
                <a:lnTo>
                  <a:pt x="0" y="3594831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6" name="Google Shape;96;p14"/>
          <p:cNvSpPr/>
          <p:nvPr/>
        </p:nvSpPr>
        <p:spPr>
          <a:xfrm>
            <a:off x="1537431" y="3086100"/>
            <a:ext cx="4114800" cy="4114800"/>
          </a:xfrm>
          <a:custGeom>
            <a:rect b="b" l="l" r="r" t="t"/>
            <a:pathLst>
              <a:path extrusionOk="0"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7" name="Google Shape;97;p14"/>
          <p:cNvSpPr/>
          <p:nvPr/>
        </p:nvSpPr>
        <p:spPr>
          <a:xfrm>
            <a:off x="0" y="6172200"/>
            <a:ext cx="5108668" cy="4114800"/>
          </a:xfrm>
          <a:custGeom>
            <a:rect b="b" l="l" r="r" t="t"/>
            <a:pathLst>
              <a:path extrusionOk="0" h="4114800" w="5108668">
                <a:moveTo>
                  <a:pt x="0" y="0"/>
                </a:moveTo>
                <a:lnTo>
                  <a:pt x="5108668" y="0"/>
                </a:lnTo>
                <a:lnTo>
                  <a:pt x="51086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8" name="Google Shape;98;p14"/>
          <p:cNvSpPr txBox="1"/>
          <p:nvPr/>
        </p:nvSpPr>
        <p:spPr>
          <a:xfrm>
            <a:off x="8632446" y="3202305"/>
            <a:ext cx="7644043" cy="39109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4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At our company, we prioritize excellence in service to exceed client expectations and drive exceptional results.</a:t>
            </a:r>
            <a:endParaRPr/>
          </a:p>
        </p:txBody>
      </p:sp>
      <p:sp>
        <p:nvSpPr>
          <p:cNvPr id="99" name="Google Shape;99;p14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5"/>
          <p:cNvSpPr/>
          <p:nvPr/>
        </p:nvSpPr>
        <p:spPr>
          <a:xfrm>
            <a:off x="7967418" y="-16791"/>
            <a:ext cx="10320582" cy="10320582"/>
          </a:xfrm>
          <a:custGeom>
            <a:rect b="b" l="l" r="r" t="t"/>
            <a:pathLst>
              <a:path extrusionOk="0" h="10320582" w="10320582">
                <a:moveTo>
                  <a:pt x="0" y="0"/>
                </a:moveTo>
                <a:lnTo>
                  <a:pt x="10320582" y="0"/>
                </a:lnTo>
                <a:lnTo>
                  <a:pt x="10320582" y="10320582"/>
                </a:lnTo>
                <a:lnTo>
                  <a:pt x="0" y="103205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05" name="Google Shape;105;p15"/>
          <p:cNvGrpSpPr/>
          <p:nvPr/>
        </p:nvGrpSpPr>
        <p:grpSpPr>
          <a:xfrm>
            <a:off x="0" y="-180826"/>
            <a:ext cx="7984209" cy="5324326"/>
            <a:chOff x="0" y="-47625"/>
            <a:chExt cx="2102837" cy="1402292"/>
          </a:xfrm>
        </p:grpSpPr>
        <p:sp>
          <p:nvSpPr>
            <p:cNvPr id="106" name="Google Shape;106;p15"/>
            <p:cNvSpPr/>
            <p:nvPr/>
          </p:nvSpPr>
          <p:spPr>
            <a:xfrm>
              <a:off x="0" y="0"/>
              <a:ext cx="2102837" cy="1354667"/>
            </a:xfrm>
            <a:custGeom>
              <a:rect b="b" l="l" r="r" t="t"/>
              <a:pathLst>
                <a:path extrusionOk="0" h="1354667" w="2102837">
                  <a:moveTo>
                    <a:pt x="0" y="0"/>
                  </a:moveTo>
                  <a:lnTo>
                    <a:pt x="2102837" y="0"/>
                  </a:lnTo>
                  <a:lnTo>
                    <a:pt x="2102837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9E9E9E"/>
            </a:solidFill>
            <a:ln>
              <a:noFill/>
            </a:ln>
          </p:spPr>
        </p:sp>
        <p:sp>
          <p:nvSpPr>
            <p:cNvPr id="107" name="Google Shape;107;p15"/>
            <p:cNvSpPr txBox="1"/>
            <p:nvPr/>
          </p:nvSpPr>
          <p:spPr>
            <a:xfrm>
              <a:off x="0" y="-47625"/>
              <a:ext cx="2102837" cy="14022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" name="Google Shape;108;p15"/>
          <p:cNvGrpSpPr/>
          <p:nvPr/>
        </p:nvGrpSpPr>
        <p:grpSpPr>
          <a:xfrm>
            <a:off x="0" y="4962674"/>
            <a:ext cx="7984209" cy="5324326"/>
            <a:chOff x="0" y="-47625"/>
            <a:chExt cx="2102837" cy="1402292"/>
          </a:xfrm>
        </p:grpSpPr>
        <p:sp>
          <p:nvSpPr>
            <p:cNvPr id="109" name="Google Shape;109;p15"/>
            <p:cNvSpPr/>
            <p:nvPr/>
          </p:nvSpPr>
          <p:spPr>
            <a:xfrm>
              <a:off x="0" y="0"/>
              <a:ext cx="2102837" cy="1354667"/>
            </a:xfrm>
            <a:custGeom>
              <a:rect b="b" l="l" r="r" t="t"/>
              <a:pathLst>
                <a:path extrusionOk="0" h="1354667" w="2102837">
                  <a:moveTo>
                    <a:pt x="0" y="0"/>
                  </a:moveTo>
                  <a:lnTo>
                    <a:pt x="2102837" y="0"/>
                  </a:lnTo>
                  <a:lnTo>
                    <a:pt x="2102837" y="1354667"/>
                  </a:lnTo>
                  <a:lnTo>
                    <a:pt x="0" y="1354667"/>
                  </a:lnTo>
                  <a:close/>
                </a:path>
              </a:pathLst>
            </a:custGeom>
            <a:solidFill>
              <a:srgbClr val="BCE1FF"/>
            </a:solidFill>
            <a:ln>
              <a:noFill/>
            </a:ln>
          </p:spPr>
        </p:sp>
        <p:sp>
          <p:nvSpPr>
            <p:cNvPr id="110" name="Google Shape;110;p15"/>
            <p:cNvSpPr txBox="1"/>
            <p:nvPr/>
          </p:nvSpPr>
          <p:spPr>
            <a:xfrm>
              <a:off x="0" y="-47625"/>
              <a:ext cx="2102837" cy="140229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86666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11" name="Google Shape;111;p15"/>
          <p:cNvSpPr txBox="1"/>
          <p:nvPr/>
        </p:nvSpPr>
        <p:spPr>
          <a:xfrm>
            <a:off x="10560519" y="4619625"/>
            <a:ext cx="5221275" cy="9810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ABOUT US</a:t>
            </a:r>
            <a:endParaRPr/>
          </a:p>
        </p:txBody>
      </p:sp>
      <p:sp>
        <p:nvSpPr>
          <p:cNvPr id="112" name="Google Shape;112;p15"/>
          <p:cNvSpPr txBox="1"/>
          <p:nvPr/>
        </p:nvSpPr>
        <p:spPr>
          <a:xfrm>
            <a:off x="1028700" y="1571852"/>
            <a:ext cx="6078757" cy="19521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F6F6F6"/>
                </a:solidFill>
                <a:latin typeface="Arial"/>
                <a:ea typeface="Arial"/>
                <a:cs typeface="Arial"/>
                <a:sym typeface="Arial"/>
              </a:rPr>
              <a:t>We are a team of </a:t>
            </a:r>
            <a:r>
              <a:rPr b="1" i="0" lang="en-US" sz="2800" u="none" cap="none" strike="noStrike">
                <a:solidFill>
                  <a:srgbClr val="F6F6F6"/>
                </a:solidFill>
                <a:latin typeface="Arial"/>
                <a:ea typeface="Arial"/>
                <a:cs typeface="Arial"/>
                <a:sym typeface="Arial"/>
              </a:rPr>
              <a:t>dedicated professionals</a:t>
            </a:r>
            <a:r>
              <a:rPr b="0" i="0" lang="en-US" sz="2800" u="none" cap="none" strike="noStrike">
                <a:solidFill>
                  <a:srgbClr val="F6F6F6"/>
                </a:solidFill>
                <a:latin typeface="Arial"/>
                <a:ea typeface="Arial"/>
                <a:cs typeface="Arial"/>
                <a:sym typeface="Arial"/>
              </a:rPr>
              <a:t> committed to delivering innovative solutions tailored to your business needs.</a:t>
            </a:r>
            <a:endParaRPr/>
          </a:p>
        </p:txBody>
      </p:sp>
      <p:sp>
        <p:nvSpPr>
          <p:cNvPr id="113" name="Google Shape;113;p15"/>
          <p:cNvSpPr txBox="1"/>
          <p:nvPr/>
        </p:nvSpPr>
        <p:spPr>
          <a:xfrm>
            <a:off x="1028700" y="6715352"/>
            <a:ext cx="6078757" cy="195217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Our mission is to provide exceptional service and build </a:t>
            </a:r>
            <a:r>
              <a:rPr b="1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lasting relationships</a:t>
            </a:r>
            <a:r>
              <a:rPr b="0" i="0" lang="en-US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while helping you achieve your goals efficiently.</a:t>
            </a:r>
            <a:endParaRPr/>
          </a:p>
        </p:txBody>
      </p:sp>
      <p:sp>
        <p:nvSpPr>
          <p:cNvPr id="114" name="Google Shape;114;p15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9" name="Google Shape;119;p16"/>
          <p:cNvGrpSpPr/>
          <p:nvPr/>
        </p:nvGrpSpPr>
        <p:grpSpPr>
          <a:xfrm>
            <a:off x="1028700" y="5977490"/>
            <a:ext cx="4466057" cy="3276465"/>
            <a:chOff x="0" y="0"/>
            <a:chExt cx="5954743" cy="4368620"/>
          </a:xfrm>
        </p:grpSpPr>
        <p:sp>
          <p:nvSpPr>
            <p:cNvPr id="120" name="Google Shape;120;p16"/>
            <p:cNvSpPr txBox="1"/>
            <p:nvPr/>
          </p:nvSpPr>
          <p:spPr>
            <a:xfrm>
              <a:off x="0" y="1793188"/>
              <a:ext cx="5954743" cy="25754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235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Every client faces </a:t>
              </a:r>
              <a:r>
                <a:rPr b="1" i="0" lang="en-US" sz="2235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distinct challenges</a:t>
              </a:r>
              <a:r>
                <a:rPr b="0" i="0" lang="en-US" sz="2235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that require tailored solutions for effective problem-solving in their business landscape.</a:t>
              </a:r>
              <a:endParaRPr/>
            </a:p>
          </p:txBody>
        </p:sp>
        <p:sp>
          <p:nvSpPr>
            <p:cNvPr id="121" name="Google Shape;121;p16"/>
            <p:cNvSpPr/>
            <p:nvPr/>
          </p:nvSpPr>
          <p:spPr>
            <a:xfrm>
              <a:off x="0" y="0"/>
              <a:ext cx="1194059" cy="1192149"/>
            </a:xfrm>
            <a:custGeom>
              <a:rect b="b" l="l" r="r" t="t"/>
              <a:pathLst>
                <a:path extrusionOk="0" h="6339840" w="635000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BCE1FF"/>
            </a:solidFill>
            <a:ln>
              <a:noFill/>
            </a:ln>
          </p:spPr>
        </p:sp>
      </p:grpSp>
      <p:sp>
        <p:nvSpPr>
          <p:cNvPr id="122" name="Google Shape;122;p16"/>
          <p:cNvSpPr/>
          <p:nvPr/>
        </p:nvSpPr>
        <p:spPr>
          <a:xfrm rot="10800000">
            <a:off x="10481423" y="0"/>
            <a:ext cx="7806577" cy="7806577"/>
          </a:xfrm>
          <a:custGeom>
            <a:rect b="b" l="l" r="r" t="t"/>
            <a:pathLst>
              <a:path extrusionOk="0" h="7806577" w="7806577">
                <a:moveTo>
                  <a:pt x="0" y="0"/>
                </a:moveTo>
                <a:lnTo>
                  <a:pt x="7806577" y="0"/>
                </a:lnTo>
                <a:lnTo>
                  <a:pt x="7806577" y="7806577"/>
                </a:lnTo>
                <a:lnTo>
                  <a:pt x="0" y="78065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23" name="Google Shape;123;p16"/>
          <p:cNvGrpSpPr/>
          <p:nvPr/>
        </p:nvGrpSpPr>
        <p:grpSpPr>
          <a:xfrm>
            <a:off x="9143289" y="5961854"/>
            <a:ext cx="4466768" cy="3292101"/>
            <a:chOff x="-948" y="-29233"/>
            <a:chExt cx="5955691" cy="4389468"/>
          </a:xfrm>
        </p:grpSpPr>
        <p:sp>
          <p:nvSpPr>
            <p:cNvPr id="124" name="Google Shape;124;p16"/>
            <p:cNvSpPr/>
            <p:nvPr/>
          </p:nvSpPr>
          <p:spPr>
            <a:xfrm>
              <a:off x="-948" y="-29233"/>
              <a:ext cx="1185661" cy="1242230"/>
            </a:xfrm>
            <a:custGeom>
              <a:rect b="b" l="l" r="r" t="t"/>
              <a:pathLst>
                <a:path extrusionOk="0" h="11514742" w="10990383">
                  <a:moveTo>
                    <a:pt x="8792" y="5757371"/>
                  </a:moveTo>
                  <a:cubicBezTo>
                    <a:pt x="0" y="7723318"/>
                    <a:pt x="1043775" y="9543701"/>
                    <a:pt x="2744885" y="10529222"/>
                  </a:cubicBezTo>
                  <a:cubicBezTo>
                    <a:pt x="4445995" y="11514742"/>
                    <a:pt x="6544390" y="11514742"/>
                    <a:pt x="8245500" y="10529222"/>
                  </a:cubicBezTo>
                  <a:cubicBezTo>
                    <a:pt x="9946609" y="9543701"/>
                    <a:pt x="10990384" y="7723318"/>
                    <a:pt x="10981592" y="5757371"/>
                  </a:cubicBezTo>
                  <a:cubicBezTo>
                    <a:pt x="10990384" y="3791424"/>
                    <a:pt x="9946609" y="1971041"/>
                    <a:pt x="8245500" y="985520"/>
                  </a:cubicBezTo>
                  <a:cubicBezTo>
                    <a:pt x="6544390" y="0"/>
                    <a:pt x="4445995" y="0"/>
                    <a:pt x="2744885" y="985520"/>
                  </a:cubicBezTo>
                  <a:cubicBezTo>
                    <a:pt x="1043775" y="1971041"/>
                    <a:pt x="0" y="3791424"/>
                    <a:pt x="8792" y="5757371"/>
                  </a:cubicBezTo>
                  <a:close/>
                </a:path>
              </a:pathLst>
            </a:custGeom>
            <a:solidFill>
              <a:srgbClr val="BCE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6"/>
            <p:cNvSpPr txBox="1"/>
            <p:nvPr/>
          </p:nvSpPr>
          <p:spPr>
            <a:xfrm>
              <a:off x="0" y="1784803"/>
              <a:ext cx="5954743" cy="2575432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235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By actively listening and engaging, we can identify your </a:t>
              </a:r>
              <a:r>
                <a:rPr b="1" i="0" lang="en-US" sz="2235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specific needs</a:t>
              </a:r>
              <a:r>
                <a:rPr b="0" i="0" lang="en-US" sz="2235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and create strategies that align with your goals.</a:t>
              </a:r>
              <a:endParaRPr/>
            </a:p>
          </p:txBody>
        </p:sp>
      </p:grpSp>
      <p:sp>
        <p:nvSpPr>
          <p:cNvPr id="126" name="Google Shape;126;p16"/>
          <p:cNvSpPr txBox="1"/>
          <p:nvPr/>
        </p:nvSpPr>
        <p:spPr>
          <a:xfrm>
            <a:off x="1028700" y="899275"/>
            <a:ext cx="8115300" cy="272938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2999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587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UNDERSTANDING YOUR UNIQUE CLIENT CHALLENGES</a:t>
            </a:r>
            <a:endParaRPr/>
          </a:p>
        </p:txBody>
      </p:sp>
      <p:sp>
        <p:nvSpPr>
          <p:cNvPr id="127" name="Google Shape;127;p16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/>
          </a:p>
        </p:txBody>
      </p:sp>
      <p:sp>
        <p:nvSpPr>
          <p:cNvPr id="128" name="Google Shape;128;p16"/>
          <p:cNvSpPr/>
          <p:nvPr/>
        </p:nvSpPr>
        <p:spPr>
          <a:xfrm>
            <a:off x="10481423" y="663803"/>
            <a:ext cx="3480845" cy="3480845"/>
          </a:xfrm>
          <a:custGeom>
            <a:rect b="b" l="l" r="r" t="t"/>
            <a:pathLst>
              <a:path extrusionOk="0" h="3480845" w="3480845">
                <a:moveTo>
                  <a:pt x="0" y="0"/>
                </a:moveTo>
                <a:lnTo>
                  <a:pt x="3480845" y="0"/>
                </a:lnTo>
                <a:lnTo>
                  <a:pt x="3480845" y="3480844"/>
                </a:lnTo>
                <a:lnTo>
                  <a:pt x="0" y="34808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17"/>
          <p:cNvSpPr txBox="1"/>
          <p:nvPr/>
        </p:nvSpPr>
        <p:spPr>
          <a:xfrm>
            <a:off x="1028700" y="908800"/>
            <a:ext cx="8115300" cy="26090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316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OFFERED SOLUTIONS: TAILORED FOR YOUR SUCCESS</a:t>
            </a:r>
            <a:endParaRPr/>
          </a:p>
        </p:txBody>
      </p:sp>
      <p:grpSp>
        <p:nvGrpSpPr>
          <p:cNvPr id="134" name="Google Shape;134;p17"/>
          <p:cNvGrpSpPr/>
          <p:nvPr/>
        </p:nvGrpSpPr>
        <p:grpSpPr>
          <a:xfrm>
            <a:off x="1028700" y="6209476"/>
            <a:ext cx="4466057" cy="2812494"/>
            <a:chOff x="0" y="0"/>
            <a:chExt cx="5954743" cy="3749991"/>
          </a:xfrm>
        </p:grpSpPr>
        <p:sp>
          <p:nvSpPr>
            <p:cNvPr id="135" name="Google Shape;135;p17"/>
            <p:cNvSpPr txBox="1"/>
            <p:nvPr/>
          </p:nvSpPr>
          <p:spPr>
            <a:xfrm>
              <a:off x="0" y="1802713"/>
              <a:ext cx="5954743" cy="19472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2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126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We provide customized strategies that align with your business goals for </a:t>
              </a:r>
              <a:r>
                <a:rPr b="1" i="0" lang="en-US" sz="2126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maximum effectiveness</a:t>
              </a:r>
              <a:r>
                <a:rPr b="0" i="0" lang="en-US" sz="2126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and growth.</a:t>
              </a:r>
              <a:endParaRPr/>
            </a:p>
          </p:txBody>
        </p:sp>
        <p:sp>
          <p:nvSpPr>
            <p:cNvPr id="136" name="Google Shape;136;p17"/>
            <p:cNvSpPr/>
            <p:nvPr/>
          </p:nvSpPr>
          <p:spPr>
            <a:xfrm>
              <a:off x="0" y="0"/>
              <a:ext cx="1194059" cy="1192149"/>
            </a:xfrm>
            <a:custGeom>
              <a:rect b="b" l="l" r="r" t="t"/>
              <a:pathLst>
                <a:path extrusionOk="0" h="6339840" w="635000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BCE1FF"/>
            </a:solidFill>
            <a:ln>
              <a:noFill/>
            </a:ln>
          </p:spPr>
        </p:sp>
      </p:grpSp>
      <p:grpSp>
        <p:nvGrpSpPr>
          <p:cNvPr id="137" name="Google Shape;137;p17"/>
          <p:cNvGrpSpPr/>
          <p:nvPr/>
        </p:nvGrpSpPr>
        <p:grpSpPr>
          <a:xfrm>
            <a:off x="6910260" y="6193840"/>
            <a:ext cx="4466768" cy="2828129"/>
            <a:chOff x="-948" y="-29233"/>
            <a:chExt cx="5955691" cy="3770839"/>
          </a:xfrm>
        </p:grpSpPr>
        <p:sp>
          <p:nvSpPr>
            <p:cNvPr id="138" name="Google Shape;138;p17"/>
            <p:cNvSpPr/>
            <p:nvPr/>
          </p:nvSpPr>
          <p:spPr>
            <a:xfrm>
              <a:off x="-948" y="-29233"/>
              <a:ext cx="1185661" cy="1242230"/>
            </a:xfrm>
            <a:custGeom>
              <a:rect b="b" l="l" r="r" t="t"/>
              <a:pathLst>
                <a:path extrusionOk="0" h="11514742" w="10990383">
                  <a:moveTo>
                    <a:pt x="8792" y="5757371"/>
                  </a:moveTo>
                  <a:cubicBezTo>
                    <a:pt x="0" y="7723318"/>
                    <a:pt x="1043775" y="9543701"/>
                    <a:pt x="2744885" y="10529222"/>
                  </a:cubicBezTo>
                  <a:cubicBezTo>
                    <a:pt x="4445995" y="11514742"/>
                    <a:pt x="6544390" y="11514742"/>
                    <a:pt x="8245500" y="10529222"/>
                  </a:cubicBezTo>
                  <a:cubicBezTo>
                    <a:pt x="9946609" y="9543701"/>
                    <a:pt x="10990384" y="7723318"/>
                    <a:pt x="10981592" y="5757371"/>
                  </a:cubicBezTo>
                  <a:cubicBezTo>
                    <a:pt x="10990384" y="3791424"/>
                    <a:pt x="9946609" y="1971041"/>
                    <a:pt x="8245500" y="985520"/>
                  </a:cubicBezTo>
                  <a:cubicBezTo>
                    <a:pt x="6544390" y="0"/>
                    <a:pt x="4445995" y="0"/>
                    <a:pt x="2744885" y="985520"/>
                  </a:cubicBezTo>
                  <a:cubicBezTo>
                    <a:pt x="1043775" y="1971041"/>
                    <a:pt x="0" y="3791424"/>
                    <a:pt x="8792" y="5757371"/>
                  </a:cubicBezTo>
                  <a:close/>
                </a:path>
              </a:pathLst>
            </a:custGeom>
            <a:solidFill>
              <a:srgbClr val="BCE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7"/>
            <p:cNvSpPr txBox="1"/>
            <p:nvPr/>
          </p:nvSpPr>
          <p:spPr>
            <a:xfrm>
              <a:off x="0" y="1794328"/>
              <a:ext cx="5954743" cy="19472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2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126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Our team works closely with you to understand your unique challenges and craft </a:t>
              </a:r>
              <a:r>
                <a:rPr b="1" i="0" lang="en-US" sz="2126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innovative solutions</a:t>
              </a:r>
              <a:r>
                <a:rPr b="0" i="0" lang="en-US" sz="2126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 that drive results.</a:t>
              </a:r>
              <a:endParaRPr/>
            </a:p>
          </p:txBody>
        </p:sp>
      </p:grpSp>
      <p:grpSp>
        <p:nvGrpSpPr>
          <p:cNvPr id="140" name="Google Shape;140;p17"/>
          <p:cNvGrpSpPr/>
          <p:nvPr/>
        </p:nvGrpSpPr>
        <p:grpSpPr>
          <a:xfrm>
            <a:off x="12793243" y="6215765"/>
            <a:ext cx="4466057" cy="2818119"/>
            <a:chOff x="0" y="0"/>
            <a:chExt cx="5954743" cy="3757492"/>
          </a:xfrm>
        </p:grpSpPr>
        <p:sp>
          <p:nvSpPr>
            <p:cNvPr id="141" name="Google Shape;141;p17"/>
            <p:cNvSpPr/>
            <p:nvPr/>
          </p:nvSpPr>
          <p:spPr>
            <a:xfrm>
              <a:off x="0" y="0"/>
              <a:ext cx="1194059" cy="1199650"/>
            </a:xfrm>
            <a:prstGeom prst="rect">
              <a:avLst/>
            </a:prstGeom>
            <a:solidFill>
              <a:srgbClr val="BCE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7"/>
            <p:cNvSpPr txBox="1"/>
            <p:nvPr/>
          </p:nvSpPr>
          <p:spPr>
            <a:xfrm>
              <a:off x="0" y="1810214"/>
              <a:ext cx="5954743" cy="1947278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2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126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Experience seamless integration and support, ensuring that you achieve your objectives while optimizing both time and resources.</a:t>
              </a:r>
              <a:endParaRPr/>
            </a:p>
          </p:txBody>
        </p:sp>
      </p:grpSp>
      <p:sp>
        <p:nvSpPr>
          <p:cNvPr id="143" name="Google Shape;143;p17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5</a:t>
            </a:r>
            <a:endParaRPr/>
          </a:p>
        </p:txBody>
      </p:sp>
      <p:sp>
        <p:nvSpPr>
          <p:cNvPr id="144" name="Google Shape;144;p17"/>
          <p:cNvSpPr/>
          <p:nvPr/>
        </p:nvSpPr>
        <p:spPr>
          <a:xfrm rot="10800000">
            <a:off x="10481423" y="0"/>
            <a:ext cx="7806577" cy="7806577"/>
          </a:xfrm>
          <a:custGeom>
            <a:rect b="b" l="l" r="r" t="t"/>
            <a:pathLst>
              <a:path extrusionOk="0" h="7806577" w="7806577">
                <a:moveTo>
                  <a:pt x="0" y="0"/>
                </a:moveTo>
                <a:lnTo>
                  <a:pt x="7806577" y="0"/>
                </a:lnTo>
                <a:lnTo>
                  <a:pt x="7806577" y="7806577"/>
                </a:lnTo>
                <a:lnTo>
                  <a:pt x="0" y="78065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5" name="Google Shape;145;p17"/>
          <p:cNvSpPr/>
          <p:nvPr/>
        </p:nvSpPr>
        <p:spPr>
          <a:xfrm>
            <a:off x="10481423" y="663803"/>
            <a:ext cx="3480845" cy="3480845"/>
          </a:xfrm>
          <a:custGeom>
            <a:rect b="b" l="l" r="r" t="t"/>
            <a:pathLst>
              <a:path extrusionOk="0" h="3480845" w="3480845">
                <a:moveTo>
                  <a:pt x="0" y="0"/>
                </a:moveTo>
                <a:lnTo>
                  <a:pt x="3480845" y="0"/>
                </a:lnTo>
                <a:lnTo>
                  <a:pt x="3480845" y="3480844"/>
                </a:lnTo>
                <a:lnTo>
                  <a:pt x="0" y="34808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8"/>
          <p:cNvSpPr/>
          <p:nvPr/>
        </p:nvSpPr>
        <p:spPr>
          <a:xfrm>
            <a:off x="0" y="-1983594"/>
            <a:ext cx="7806577" cy="7806577"/>
          </a:xfrm>
          <a:custGeom>
            <a:rect b="b" l="l" r="r" t="t"/>
            <a:pathLst>
              <a:path extrusionOk="0" h="7806577" w="7806577">
                <a:moveTo>
                  <a:pt x="0" y="0"/>
                </a:moveTo>
                <a:lnTo>
                  <a:pt x="7806577" y="0"/>
                </a:lnTo>
                <a:lnTo>
                  <a:pt x="7806577" y="7806577"/>
                </a:lnTo>
                <a:lnTo>
                  <a:pt x="0" y="78065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1" name="Google Shape;151;p18"/>
          <p:cNvSpPr/>
          <p:nvPr/>
        </p:nvSpPr>
        <p:spPr>
          <a:xfrm>
            <a:off x="6642034" y="0"/>
            <a:ext cx="5822983" cy="5822983"/>
          </a:xfrm>
          <a:custGeom>
            <a:rect b="b" l="l" r="r" t="t"/>
            <a:pathLst>
              <a:path extrusionOk="0" h="5822983" w="5822983">
                <a:moveTo>
                  <a:pt x="0" y="0"/>
                </a:moveTo>
                <a:lnTo>
                  <a:pt x="5822983" y="0"/>
                </a:lnTo>
                <a:lnTo>
                  <a:pt x="5822983" y="5822983"/>
                </a:lnTo>
                <a:lnTo>
                  <a:pt x="0" y="58229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2" name="Google Shape;152;p18"/>
          <p:cNvSpPr txBox="1"/>
          <p:nvPr/>
        </p:nvSpPr>
        <p:spPr>
          <a:xfrm>
            <a:off x="1028700" y="7222894"/>
            <a:ext cx="9211338" cy="1971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KEY FEATURES OF OUR PROPOSAL</a:t>
            </a:r>
            <a:endParaRPr/>
          </a:p>
        </p:txBody>
      </p:sp>
      <p:sp>
        <p:nvSpPr>
          <p:cNvPr id="153" name="Google Shape;153;p18"/>
          <p:cNvSpPr txBox="1"/>
          <p:nvPr/>
        </p:nvSpPr>
        <p:spPr>
          <a:xfrm>
            <a:off x="11023723" y="6693304"/>
            <a:ext cx="6235577" cy="25012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Our proposal highlights </a:t>
            </a: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innovative solutions</a:t>
            </a: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that address your unique challenges. We focus on </a:t>
            </a: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quality, efficiency</a:t>
            </a: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and measurable results to ensure you achieve your business goals effectively and sustainably.</a:t>
            </a:r>
            <a:endParaRPr/>
          </a:p>
        </p:txBody>
      </p:sp>
      <p:sp>
        <p:nvSpPr>
          <p:cNvPr id="154" name="Google Shape;154;p18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6</a:t>
            </a:r>
            <a:endParaRPr/>
          </a:p>
        </p:txBody>
      </p:sp>
      <p:sp>
        <p:nvSpPr>
          <p:cNvPr id="155" name="Google Shape;155;p18"/>
          <p:cNvSpPr/>
          <p:nvPr/>
        </p:nvSpPr>
        <p:spPr>
          <a:xfrm>
            <a:off x="12465017" y="0"/>
            <a:ext cx="5822983" cy="5822983"/>
          </a:xfrm>
          <a:custGeom>
            <a:rect b="b" l="l" r="r" t="t"/>
            <a:pathLst>
              <a:path extrusionOk="0" h="5822983" w="5822983">
                <a:moveTo>
                  <a:pt x="0" y="0"/>
                </a:moveTo>
                <a:lnTo>
                  <a:pt x="5822983" y="0"/>
                </a:lnTo>
                <a:lnTo>
                  <a:pt x="5822983" y="5822983"/>
                </a:lnTo>
                <a:lnTo>
                  <a:pt x="0" y="58229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9"/>
          <p:cNvSpPr/>
          <p:nvPr/>
        </p:nvSpPr>
        <p:spPr>
          <a:xfrm>
            <a:off x="-29382" y="0"/>
            <a:ext cx="10239057" cy="10287000"/>
          </a:xfrm>
          <a:prstGeom prst="rect">
            <a:avLst/>
          </a:prstGeom>
          <a:solidFill>
            <a:srgbClr val="BCE1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1" name="Google Shape;161;p19"/>
          <p:cNvSpPr/>
          <p:nvPr/>
        </p:nvSpPr>
        <p:spPr>
          <a:xfrm>
            <a:off x="0" y="7472122"/>
            <a:ext cx="2814878" cy="2814878"/>
          </a:xfrm>
          <a:custGeom>
            <a:rect b="b" l="l" r="r" t="t"/>
            <a:pathLst>
              <a:path extrusionOk="0" h="2814878" w="2814878">
                <a:moveTo>
                  <a:pt x="0" y="0"/>
                </a:moveTo>
                <a:lnTo>
                  <a:pt x="2814878" y="0"/>
                </a:lnTo>
                <a:lnTo>
                  <a:pt x="2814878" y="2814878"/>
                </a:lnTo>
                <a:lnTo>
                  <a:pt x="0" y="28148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2" name="Google Shape;162;p19"/>
          <p:cNvSpPr/>
          <p:nvPr/>
        </p:nvSpPr>
        <p:spPr>
          <a:xfrm rot="10800000">
            <a:off x="7394796" y="0"/>
            <a:ext cx="2814878" cy="2814878"/>
          </a:xfrm>
          <a:custGeom>
            <a:rect b="b" l="l" r="r" t="t"/>
            <a:pathLst>
              <a:path extrusionOk="0" h="2814878" w="2814878">
                <a:moveTo>
                  <a:pt x="0" y="0"/>
                </a:moveTo>
                <a:lnTo>
                  <a:pt x="2814879" y="0"/>
                </a:lnTo>
                <a:lnTo>
                  <a:pt x="2814879" y="2814878"/>
                </a:lnTo>
                <a:lnTo>
                  <a:pt x="0" y="28148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3" name="Google Shape;163;p19"/>
          <p:cNvSpPr txBox="1"/>
          <p:nvPr/>
        </p:nvSpPr>
        <p:spPr>
          <a:xfrm>
            <a:off x="2479508" y="3582829"/>
            <a:ext cx="5221275" cy="3073717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29989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4725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COMPREHENSIVE PACKAGE AND PRICING OVERVIEW</a:t>
            </a:r>
            <a:endParaRPr/>
          </a:p>
        </p:txBody>
      </p:sp>
      <p:sp>
        <p:nvSpPr>
          <p:cNvPr id="164" name="Google Shape;164;p19"/>
          <p:cNvSpPr txBox="1"/>
          <p:nvPr/>
        </p:nvSpPr>
        <p:spPr>
          <a:xfrm>
            <a:off x="11298454" y="2604878"/>
            <a:ext cx="5960846" cy="11292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Our competitive pricing structure ensures you receive </a:t>
            </a:r>
            <a:r>
              <a:rPr b="1" i="0" lang="en-US" sz="220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maximum value</a:t>
            </a:r>
            <a:r>
              <a:rPr b="0" i="0" lang="en-US" sz="220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while meeting your specific needs and budget.</a:t>
            </a:r>
            <a:endParaRPr/>
          </a:p>
        </p:txBody>
      </p:sp>
      <p:sp>
        <p:nvSpPr>
          <p:cNvPr id="165" name="Google Shape;165;p19"/>
          <p:cNvSpPr txBox="1"/>
          <p:nvPr/>
        </p:nvSpPr>
        <p:spPr>
          <a:xfrm>
            <a:off x="11298454" y="6514769"/>
            <a:ext cx="5960846" cy="112925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20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We offer a variety of packages tailored to your </a:t>
            </a:r>
            <a:r>
              <a:rPr b="1" i="0" lang="en-US" sz="220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business requirements</a:t>
            </a:r>
            <a:r>
              <a:rPr b="0" i="0" lang="en-US" sz="2205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, allowing for flexibility and scalability as you grow.</a:t>
            </a:r>
            <a:endParaRPr/>
          </a:p>
        </p:txBody>
      </p:sp>
      <p:sp>
        <p:nvSpPr>
          <p:cNvPr id="166" name="Google Shape;166;p19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7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0"/>
          <p:cNvSpPr/>
          <p:nvPr/>
        </p:nvSpPr>
        <p:spPr>
          <a:xfrm>
            <a:off x="0" y="0"/>
            <a:ext cx="8048943" cy="10287000"/>
          </a:xfrm>
          <a:prstGeom prst="rect">
            <a:avLst/>
          </a:prstGeom>
          <a:solidFill>
            <a:srgbClr val="ECDBCA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2" name="Google Shape;172;p20"/>
          <p:cNvSpPr txBox="1"/>
          <p:nvPr/>
        </p:nvSpPr>
        <p:spPr>
          <a:xfrm>
            <a:off x="8845457" y="8531266"/>
            <a:ext cx="4987056" cy="727034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28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126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Key milestones and progress throughout the project</a:t>
            </a:r>
            <a:endParaRPr/>
          </a:p>
        </p:txBody>
      </p:sp>
      <p:pic>
        <p:nvPicPr>
          <p:cNvPr id="173" name="Google Shape;173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929794" y="-54422"/>
            <a:ext cx="10503328" cy="8815152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20"/>
          <p:cNvSpPr txBox="1"/>
          <p:nvPr/>
        </p:nvSpPr>
        <p:spPr>
          <a:xfrm>
            <a:off x="1028700" y="6142913"/>
            <a:ext cx="5606842" cy="3051656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8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The chart indicates a steady </a:t>
            </a:r>
            <a:r>
              <a:rPr b="1" i="0" lang="en-US" sz="248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increase in productivity</a:t>
            </a:r>
            <a:r>
              <a:rPr b="0" i="0" lang="en-US" sz="2481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over time, highlighting key phases where efficiency improved significantly. These trends suggest successful strategies were implemented during these critical periods.</a:t>
            </a:r>
            <a:endParaRPr/>
          </a:p>
        </p:txBody>
      </p:sp>
      <p:sp>
        <p:nvSpPr>
          <p:cNvPr id="175" name="Google Shape;175;p20"/>
          <p:cNvSpPr txBox="1"/>
          <p:nvPr/>
        </p:nvSpPr>
        <p:spPr>
          <a:xfrm>
            <a:off x="1028700" y="1128720"/>
            <a:ext cx="6972080" cy="17327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5316" u="sng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IMPLEMENTATION TIMELINE OVERVIEW</a:t>
            </a:r>
            <a:endParaRPr/>
          </a:p>
        </p:txBody>
      </p:sp>
      <p:sp>
        <p:nvSpPr>
          <p:cNvPr id="176" name="Google Shape;176;p20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8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1"/>
          <p:cNvSpPr txBox="1"/>
          <p:nvPr/>
        </p:nvSpPr>
        <p:spPr>
          <a:xfrm>
            <a:off x="1028700" y="889750"/>
            <a:ext cx="11156635" cy="1971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DISCOVER THE KEY BENEFITS OF PARTNERING WITH US</a:t>
            </a:r>
            <a:endParaRPr/>
          </a:p>
        </p:txBody>
      </p:sp>
      <p:sp>
        <p:nvSpPr>
          <p:cNvPr id="182" name="Google Shape;182;p21"/>
          <p:cNvSpPr txBox="1"/>
          <p:nvPr/>
        </p:nvSpPr>
        <p:spPr>
          <a:xfrm>
            <a:off x="1028700" y="7595235"/>
            <a:ext cx="9078901" cy="166306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Choosing us means investing in </a:t>
            </a:r>
            <a:r>
              <a:rPr b="1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reliable solutions</a:t>
            </a:r>
            <a:r>
              <a:rPr b="0" i="0" lang="en-US" sz="24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 tailored to your needs. Our expertise ensures that you receive the best support, leading to enhanced productivity and long-term success for your business.</a:t>
            </a:r>
            <a:endParaRPr/>
          </a:p>
        </p:txBody>
      </p:sp>
      <p:sp>
        <p:nvSpPr>
          <p:cNvPr id="183" name="Google Shape;183;p21"/>
          <p:cNvSpPr/>
          <p:nvPr/>
        </p:nvSpPr>
        <p:spPr>
          <a:xfrm>
            <a:off x="13179332" y="-34665"/>
            <a:ext cx="3594831" cy="3594831"/>
          </a:xfrm>
          <a:custGeom>
            <a:rect b="b" l="l" r="r" t="t"/>
            <a:pathLst>
              <a:path extrusionOk="0" h="3594831" w="3594831">
                <a:moveTo>
                  <a:pt x="0" y="0"/>
                </a:moveTo>
                <a:lnTo>
                  <a:pt x="3594831" y="0"/>
                </a:lnTo>
                <a:lnTo>
                  <a:pt x="3594831" y="3594832"/>
                </a:lnTo>
                <a:lnTo>
                  <a:pt x="0" y="359483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4" name="Google Shape;184;p21"/>
          <p:cNvSpPr/>
          <p:nvPr/>
        </p:nvSpPr>
        <p:spPr>
          <a:xfrm>
            <a:off x="14571300" y="3051435"/>
            <a:ext cx="4114800" cy="4114800"/>
          </a:xfrm>
          <a:custGeom>
            <a:rect b="b" l="l" r="r" t="t"/>
            <a:pathLst>
              <a:path extrusionOk="0" h="4114800" w="4114800">
                <a:moveTo>
                  <a:pt x="0" y="0"/>
                </a:moveTo>
                <a:lnTo>
                  <a:pt x="4114800" y="0"/>
                </a:lnTo>
                <a:lnTo>
                  <a:pt x="4114800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85" name="Google Shape;185;p21"/>
          <p:cNvSpPr/>
          <p:nvPr/>
        </p:nvSpPr>
        <p:spPr>
          <a:xfrm>
            <a:off x="13179332" y="6172200"/>
            <a:ext cx="5108668" cy="4114800"/>
          </a:xfrm>
          <a:custGeom>
            <a:rect b="b" l="l" r="r" t="t"/>
            <a:pathLst>
              <a:path extrusionOk="0" h="4114800" w="5108668">
                <a:moveTo>
                  <a:pt x="0" y="0"/>
                </a:moveTo>
                <a:lnTo>
                  <a:pt x="5108668" y="0"/>
                </a:lnTo>
                <a:lnTo>
                  <a:pt x="5108668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0" name="Google Shape;190;p22"/>
          <p:cNvGrpSpPr/>
          <p:nvPr/>
        </p:nvGrpSpPr>
        <p:grpSpPr>
          <a:xfrm>
            <a:off x="1028700" y="6117698"/>
            <a:ext cx="4466057" cy="2996049"/>
            <a:chOff x="0" y="0"/>
            <a:chExt cx="5954743" cy="3994732"/>
          </a:xfrm>
        </p:grpSpPr>
        <p:sp>
          <p:nvSpPr>
            <p:cNvPr id="191" name="Google Shape;191;p22"/>
            <p:cNvSpPr txBox="1"/>
            <p:nvPr/>
          </p:nvSpPr>
          <p:spPr>
            <a:xfrm>
              <a:off x="0" y="1793188"/>
              <a:ext cx="5954743" cy="22015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To ensure a successful partnership, let's finalize the details and establish a clear action plan moving forward.</a:t>
              </a:r>
              <a:endParaRPr/>
            </a:p>
          </p:txBody>
        </p:sp>
        <p:sp>
          <p:nvSpPr>
            <p:cNvPr id="192" name="Google Shape;192;p22"/>
            <p:cNvSpPr/>
            <p:nvPr/>
          </p:nvSpPr>
          <p:spPr>
            <a:xfrm>
              <a:off x="0" y="0"/>
              <a:ext cx="1194059" cy="1192149"/>
            </a:xfrm>
            <a:custGeom>
              <a:rect b="b" l="l" r="r" t="t"/>
              <a:pathLst>
                <a:path extrusionOk="0" h="6339840" w="6350000">
                  <a:moveTo>
                    <a:pt x="6350000" y="6339840"/>
                  </a:moveTo>
                  <a:lnTo>
                    <a:pt x="0" y="6339840"/>
                  </a:lnTo>
                  <a:lnTo>
                    <a:pt x="0" y="0"/>
                  </a:lnTo>
                  <a:lnTo>
                    <a:pt x="6350000" y="6339840"/>
                  </a:lnTo>
                  <a:close/>
                </a:path>
              </a:pathLst>
            </a:custGeom>
            <a:solidFill>
              <a:srgbClr val="BCE1FF"/>
            </a:solidFill>
            <a:ln>
              <a:noFill/>
            </a:ln>
          </p:spPr>
        </p:sp>
      </p:grpSp>
      <p:sp>
        <p:nvSpPr>
          <p:cNvPr id="193" name="Google Shape;193;p22"/>
          <p:cNvSpPr/>
          <p:nvPr/>
        </p:nvSpPr>
        <p:spPr>
          <a:xfrm rot="10800000">
            <a:off x="10481423" y="0"/>
            <a:ext cx="7806577" cy="7806577"/>
          </a:xfrm>
          <a:custGeom>
            <a:rect b="b" l="l" r="r" t="t"/>
            <a:pathLst>
              <a:path extrusionOk="0" h="7806577" w="7806577">
                <a:moveTo>
                  <a:pt x="0" y="0"/>
                </a:moveTo>
                <a:lnTo>
                  <a:pt x="7806577" y="0"/>
                </a:lnTo>
                <a:lnTo>
                  <a:pt x="7806577" y="7806577"/>
                </a:lnTo>
                <a:lnTo>
                  <a:pt x="0" y="780657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grpSp>
        <p:nvGrpSpPr>
          <p:cNvPr id="194" name="Google Shape;194;p22"/>
          <p:cNvGrpSpPr/>
          <p:nvPr/>
        </p:nvGrpSpPr>
        <p:grpSpPr>
          <a:xfrm>
            <a:off x="9143289" y="6102062"/>
            <a:ext cx="4466768" cy="3011685"/>
            <a:chOff x="-948" y="-29233"/>
            <a:chExt cx="5955691" cy="4015580"/>
          </a:xfrm>
        </p:grpSpPr>
        <p:sp>
          <p:nvSpPr>
            <p:cNvPr id="195" name="Google Shape;195;p22"/>
            <p:cNvSpPr/>
            <p:nvPr/>
          </p:nvSpPr>
          <p:spPr>
            <a:xfrm>
              <a:off x="-948" y="-29233"/>
              <a:ext cx="1185661" cy="1242230"/>
            </a:xfrm>
            <a:custGeom>
              <a:rect b="b" l="l" r="r" t="t"/>
              <a:pathLst>
                <a:path extrusionOk="0" h="11514742" w="10990383">
                  <a:moveTo>
                    <a:pt x="8792" y="5757371"/>
                  </a:moveTo>
                  <a:cubicBezTo>
                    <a:pt x="0" y="7723318"/>
                    <a:pt x="1043775" y="9543701"/>
                    <a:pt x="2744885" y="10529222"/>
                  </a:cubicBezTo>
                  <a:cubicBezTo>
                    <a:pt x="4445995" y="11514742"/>
                    <a:pt x="6544390" y="11514742"/>
                    <a:pt x="8245500" y="10529222"/>
                  </a:cubicBezTo>
                  <a:cubicBezTo>
                    <a:pt x="9946609" y="9543701"/>
                    <a:pt x="10990384" y="7723318"/>
                    <a:pt x="10981592" y="5757371"/>
                  </a:cubicBezTo>
                  <a:cubicBezTo>
                    <a:pt x="10990384" y="3791424"/>
                    <a:pt x="9946609" y="1971041"/>
                    <a:pt x="8245500" y="985520"/>
                  </a:cubicBezTo>
                  <a:cubicBezTo>
                    <a:pt x="6544390" y="0"/>
                    <a:pt x="4445995" y="0"/>
                    <a:pt x="2744885" y="985520"/>
                  </a:cubicBezTo>
                  <a:cubicBezTo>
                    <a:pt x="1043775" y="1971041"/>
                    <a:pt x="0" y="3791424"/>
                    <a:pt x="8792" y="5757371"/>
                  </a:cubicBezTo>
                  <a:close/>
                </a:path>
              </a:pathLst>
            </a:custGeom>
            <a:solidFill>
              <a:srgbClr val="BCE1FF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6" name="Google Shape;196;p22"/>
            <p:cNvSpPr txBox="1"/>
            <p:nvPr/>
          </p:nvSpPr>
          <p:spPr>
            <a:xfrm>
              <a:off x="0" y="1784803"/>
              <a:ext cx="5954743" cy="22015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l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00" u="none" cap="none" strike="noStrike">
                  <a:solidFill>
                    <a:srgbClr val="FFFFFF"/>
                  </a:solidFill>
                  <a:latin typeface="Arial"/>
                  <a:ea typeface="Arial"/>
                  <a:cs typeface="Arial"/>
                  <a:sym typeface="Arial"/>
                </a:rPr>
                <a:t>Our team is here to support you through the implementation process and address any questions you may have.</a:t>
              </a:r>
              <a:endParaRPr/>
            </a:p>
          </p:txBody>
        </p:sp>
      </p:grpSp>
      <p:sp>
        <p:nvSpPr>
          <p:cNvPr id="197" name="Google Shape;197;p22"/>
          <p:cNvSpPr txBox="1"/>
          <p:nvPr/>
        </p:nvSpPr>
        <p:spPr>
          <a:xfrm>
            <a:off x="1028700" y="889750"/>
            <a:ext cx="8115300" cy="19716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CLOSING THE DEAL: NEXT STEPS</a:t>
            </a:r>
            <a:endParaRPr/>
          </a:p>
        </p:txBody>
      </p:sp>
      <p:sp>
        <p:nvSpPr>
          <p:cNvPr id="198" name="Google Shape;198;p22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10</a:t>
            </a:r>
            <a:endParaRPr/>
          </a:p>
        </p:txBody>
      </p:sp>
      <p:sp>
        <p:nvSpPr>
          <p:cNvPr id="199" name="Google Shape;199;p22"/>
          <p:cNvSpPr/>
          <p:nvPr/>
        </p:nvSpPr>
        <p:spPr>
          <a:xfrm>
            <a:off x="10481423" y="663803"/>
            <a:ext cx="3480845" cy="3480845"/>
          </a:xfrm>
          <a:custGeom>
            <a:rect b="b" l="l" r="r" t="t"/>
            <a:pathLst>
              <a:path extrusionOk="0" h="3480845" w="3480845">
                <a:moveTo>
                  <a:pt x="0" y="0"/>
                </a:moveTo>
                <a:lnTo>
                  <a:pt x="3480845" y="0"/>
                </a:lnTo>
                <a:lnTo>
                  <a:pt x="3480845" y="3480844"/>
                </a:lnTo>
                <a:lnTo>
                  <a:pt x="0" y="348084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2979FF"/>
        </a:solidFill>
      </p:bgPr>
    </p:bg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3"/>
          <p:cNvSpPr/>
          <p:nvPr/>
        </p:nvSpPr>
        <p:spPr>
          <a:xfrm>
            <a:off x="10287000" y="0"/>
            <a:ext cx="8109634" cy="10287000"/>
          </a:xfrm>
          <a:prstGeom prst="rect">
            <a:avLst/>
          </a:prstGeom>
          <a:solidFill>
            <a:srgbClr val="BCE1F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05" name="Google Shape;205;p23"/>
          <p:cNvGrpSpPr/>
          <p:nvPr/>
        </p:nvGrpSpPr>
        <p:grpSpPr>
          <a:xfrm>
            <a:off x="11330375" y="3112439"/>
            <a:ext cx="5928925" cy="902193"/>
            <a:chOff x="0" y="-47625"/>
            <a:chExt cx="7905233" cy="1202923"/>
          </a:xfrm>
        </p:grpSpPr>
        <p:sp>
          <p:nvSpPr>
            <p:cNvPr id="206" name="Google Shape;206;p23"/>
            <p:cNvSpPr txBox="1"/>
            <p:nvPr/>
          </p:nvSpPr>
          <p:spPr>
            <a:xfrm>
              <a:off x="997588" y="-47625"/>
              <a:ext cx="5910056" cy="5251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Email </a:t>
              </a:r>
              <a:endParaRPr/>
            </a:p>
          </p:txBody>
        </p:sp>
        <p:sp>
          <p:nvSpPr>
            <p:cNvPr id="207" name="Google Shape;207;p23"/>
            <p:cNvSpPr txBox="1"/>
            <p:nvPr/>
          </p:nvSpPr>
          <p:spPr>
            <a:xfrm>
              <a:off x="0" y="630154"/>
              <a:ext cx="7905233" cy="5251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hello@reallygreatsite.com</a:t>
              </a:r>
              <a:endParaRPr/>
            </a:p>
          </p:txBody>
        </p:sp>
      </p:grpSp>
      <p:grpSp>
        <p:nvGrpSpPr>
          <p:cNvPr id="208" name="Google Shape;208;p23"/>
          <p:cNvGrpSpPr/>
          <p:nvPr/>
        </p:nvGrpSpPr>
        <p:grpSpPr>
          <a:xfrm>
            <a:off x="11330375" y="4674851"/>
            <a:ext cx="5928925" cy="902193"/>
            <a:chOff x="0" y="-47625"/>
            <a:chExt cx="7905233" cy="1202923"/>
          </a:xfrm>
        </p:grpSpPr>
        <p:sp>
          <p:nvSpPr>
            <p:cNvPr id="209" name="Google Shape;209;p23"/>
            <p:cNvSpPr txBox="1"/>
            <p:nvPr/>
          </p:nvSpPr>
          <p:spPr>
            <a:xfrm>
              <a:off x="997588" y="-47625"/>
              <a:ext cx="5910056" cy="5251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Social media </a:t>
              </a:r>
              <a:endParaRPr/>
            </a:p>
          </p:txBody>
        </p:sp>
        <p:sp>
          <p:nvSpPr>
            <p:cNvPr id="210" name="Google Shape;210;p23"/>
            <p:cNvSpPr txBox="1"/>
            <p:nvPr/>
          </p:nvSpPr>
          <p:spPr>
            <a:xfrm>
              <a:off x="0" y="630154"/>
              <a:ext cx="7905233" cy="5251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@reallygreatsite</a:t>
              </a:r>
              <a:endParaRPr/>
            </a:p>
          </p:txBody>
        </p:sp>
      </p:grpSp>
      <p:grpSp>
        <p:nvGrpSpPr>
          <p:cNvPr id="211" name="Google Shape;211;p23"/>
          <p:cNvGrpSpPr/>
          <p:nvPr/>
        </p:nvGrpSpPr>
        <p:grpSpPr>
          <a:xfrm>
            <a:off x="11330375" y="6236649"/>
            <a:ext cx="5928925" cy="902193"/>
            <a:chOff x="0" y="-47625"/>
            <a:chExt cx="7905233" cy="1202923"/>
          </a:xfrm>
        </p:grpSpPr>
        <p:sp>
          <p:nvSpPr>
            <p:cNvPr id="212" name="Google Shape;212;p23"/>
            <p:cNvSpPr txBox="1"/>
            <p:nvPr/>
          </p:nvSpPr>
          <p:spPr>
            <a:xfrm>
              <a:off x="997588" y="-47625"/>
              <a:ext cx="5910056" cy="525145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i="0" lang="en-US" sz="2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Phone</a:t>
              </a:r>
              <a:endParaRPr/>
            </a:p>
          </p:txBody>
        </p:sp>
        <p:sp>
          <p:nvSpPr>
            <p:cNvPr id="213" name="Google Shape;213;p23"/>
            <p:cNvSpPr txBox="1"/>
            <p:nvPr/>
          </p:nvSpPr>
          <p:spPr>
            <a:xfrm>
              <a:off x="0" y="630154"/>
              <a:ext cx="7905233" cy="52514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spAutoFit/>
            </a:bodyPr>
            <a:lstStyle/>
            <a:p>
              <a:pPr indent="0" lvl="0" marL="0" marR="0" rtl="0" algn="ctr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0" i="0" lang="en-US" sz="2400" u="none" cap="none" strike="noStrike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rPr>
                <a:t>123-456-7890</a:t>
              </a:r>
              <a:endParaRPr/>
            </a:p>
          </p:txBody>
        </p:sp>
      </p:grpSp>
      <p:sp>
        <p:nvSpPr>
          <p:cNvPr id="214" name="Google Shape;214;p23"/>
          <p:cNvSpPr/>
          <p:nvPr/>
        </p:nvSpPr>
        <p:spPr>
          <a:xfrm>
            <a:off x="-29382" y="0"/>
            <a:ext cx="10316382" cy="10287000"/>
          </a:xfrm>
          <a:prstGeom prst="rect">
            <a:avLst/>
          </a:prstGeom>
          <a:solidFill>
            <a:srgbClr val="A98C7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3"/>
          <p:cNvSpPr/>
          <p:nvPr/>
        </p:nvSpPr>
        <p:spPr>
          <a:xfrm>
            <a:off x="0" y="-16791"/>
            <a:ext cx="10287000" cy="10287000"/>
          </a:xfrm>
          <a:custGeom>
            <a:rect b="b" l="l" r="r" t="t"/>
            <a:pathLst>
              <a:path extrusionOk="0" h="10287000" w="10287000">
                <a:moveTo>
                  <a:pt x="0" y="0"/>
                </a:moveTo>
                <a:lnTo>
                  <a:pt x="10287000" y="0"/>
                </a:lnTo>
                <a:lnTo>
                  <a:pt x="10287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216" name="Google Shape;216;p23"/>
          <p:cNvSpPr txBox="1"/>
          <p:nvPr/>
        </p:nvSpPr>
        <p:spPr>
          <a:xfrm>
            <a:off x="1796563" y="3133725"/>
            <a:ext cx="6664492" cy="395287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6000" u="sng" cap="none" strike="noStrik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LET’S CONNECT TO DISCUSS YOUR NEEDS TODAY!</a:t>
            </a:r>
            <a:endParaRPr/>
          </a:p>
        </p:txBody>
      </p:sp>
      <p:sp>
        <p:nvSpPr>
          <p:cNvPr id="217" name="Google Shape;217;p23"/>
          <p:cNvSpPr txBox="1"/>
          <p:nvPr/>
        </p:nvSpPr>
        <p:spPr>
          <a:xfrm>
            <a:off x="17259300" y="9210675"/>
            <a:ext cx="152400" cy="20002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2000" u="none" cap="none" strike="noStrike">
                <a:solidFill>
                  <a:srgbClr val="F6F6F6"/>
                </a:solidFill>
                <a:latin typeface="Arial"/>
                <a:ea typeface="Arial"/>
                <a:cs typeface="Arial"/>
                <a:sym typeface="Arial"/>
              </a:rPr>
              <a:t>11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